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7" clrIdx="0">
    <p:extLst/>
  </p:cmAuthor>
  <p:cmAuthor id="2" name="Kaitlin Greer" initials="KG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47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8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6</a:t>
            </a: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2749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school districts in Manhattan, District </a:t>
            </a:r>
            <a:r>
              <a:rPr lang="en-US" sz="2200" dirty="0"/>
              <a:t>6</a:t>
            </a:r>
            <a:r>
              <a:rPr lang="en-US" sz="2200" dirty="0" smtClean="0"/>
              <a:t> had the </a:t>
            </a:r>
            <a:r>
              <a:rPr lang="en-US" sz="2200" b="1" dirty="0" smtClean="0"/>
              <a:t>2nd highest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54292"/>
            <a:ext cx="6946900" cy="43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76289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Elementary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8227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6.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1114554"/>
            <a:ext cx="6597650" cy="41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</a:t>
            </a:r>
            <a:r>
              <a:rPr lang="en-US" sz="2200" dirty="0">
                <a:cs typeface="Founders Grotesk Regular"/>
              </a:rPr>
              <a:t>6</a:t>
            </a:r>
            <a:r>
              <a:rPr lang="en-US" sz="2200" dirty="0" smtClean="0">
                <a:cs typeface="Founders Grotesk Regular"/>
              </a:rPr>
              <a:t>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1606530"/>
            <a:ext cx="6826250" cy="404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927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Over a third of homeless </a:t>
            </a:r>
            <a:br>
              <a:rPr lang="en-US" sz="2200" b="1" dirty="0" smtClean="0"/>
            </a:br>
            <a:r>
              <a:rPr lang="en-US" sz="2200" b="1" dirty="0" smtClean="0"/>
              <a:t>students</a:t>
            </a:r>
            <a:r>
              <a:rPr lang="en-US" sz="2200" dirty="0" smtClean="0"/>
              <a:t>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92" y="1180027"/>
            <a:ext cx="7774508" cy="44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20%.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31122"/>
            <a:ext cx="6565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</a:t>
            </a:r>
            <a:r>
              <a:rPr lang="en-US" sz="3800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11805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Nearly half of students living in shelters were chronically absent in District </a:t>
            </a:r>
            <a:r>
              <a:rPr lang="en-US" sz="2200" b="1" dirty="0"/>
              <a:t>6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1276350"/>
            <a:ext cx="65024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5"/>
            <a:ext cx="11844594" cy="12153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</a:t>
            </a:r>
            <a:r>
              <a:rPr lang="en-US" sz="2200" dirty="0"/>
              <a:t>6</a:t>
            </a:r>
            <a:r>
              <a:rPr lang="en-US" sz="2200" dirty="0" smtClean="0"/>
              <a:t> </a:t>
            </a:r>
            <a:r>
              <a:rPr lang="en-US" sz="2200" b="1" dirty="0" smtClean="0"/>
              <a:t>ranks low compared to other districts </a:t>
            </a:r>
            <a:r>
              <a:rPr lang="en-US" sz="2200" dirty="0" smtClean="0"/>
              <a:t>in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/>
              <a:t>6</a:t>
            </a:r>
            <a:r>
              <a:rPr lang="en-US" sz="2200" dirty="0" smtClean="0"/>
              <a:t>, </a:t>
            </a:r>
            <a:r>
              <a:rPr lang="en-US" sz="2200" b="1" dirty="0" smtClean="0"/>
              <a:t>the suspension rate for homeless students was 1.9%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0" y="1059751"/>
            <a:ext cx="65659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470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1301" y="1549400"/>
            <a:ext cx="3682999" cy="17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Compared to low-income housed students, homeless students were </a:t>
            </a:r>
            <a:r>
              <a:rPr lang="en-US" sz="2200" b="1" dirty="0" smtClean="0"/>
              <a:t>referred late for special education services at higher rates</a:t>
            </a:r>
            <a:r>
              <a:rPr lang="en-US" sz="2200" dirty="0" smtClean="0"/>
              <a:t>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56" y="1320800"/>
            <a:ext cx="7000414" cy="436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6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192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</a:t>
            </a:r>
            <a:r>
              <a:rPr lang="en-US" sz="2200" dirty="0">
                <a:latin typeface="Helvetica"/>
                <a:cs typeface="Helvetica"/>
              </a:rPr>
              <a:t>6</a:t>
            </a:r>
            <a:r>
              <a:rPr lang="en-US" sz="2200" dirty="0" smtClean="0">
                <a:latin typeface="Helvetica"/>
                <a:cs typeface="Helvetica"/>
              </a:rPr>
              <a:t>, </a:t>
            </a:r>
            <a:r>
              <a:rPr lang="en-US" sz="2200" b="1" dirty="0" smtClean="0">
                <a:latin typeface="Helvetica"/>
                <a:cs typeface="Helvetica"/>
              </a:rPr>
              <a:t>less than 20% of homeless and formerly homeless students performed at or above grade level on the state math assessment</a:t>
            </a:r>
            <a:r>
              <a:rPr lang="en-US" sz="2200" dirty="0" smtClean="0">
                <a:latin typeface="Helvetica"/>
                <a:cs typeface="Helvetica"/>
              </a:rPr>
              <a:t>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64" y="1582738"/>
            <a:ext cx="7207436" cy="48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of homeless and formerly homeless students met the ELA proficiency benchmark.</a:t>
            </a: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3" y="1604379"/>
            <a:ext cx="7284357" cy="4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/>
              <a:t>6</a:t>
            </a:r>
            <a:r>
              <a:rPr lang="en-US" sz="2200" dirty="0" smtClean="0"/>
              <a:t>, homeless students not living in shelters were most at risk of dropping out.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60" y="1176866"/>
            <a:ext cx="6880740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19224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</a:t>
            </a:r>
            <a:r>
              <a:rPr lang="en-US" sz="2200" dirty="0"/>
              <a:t>6</a:t>
            </a:r>
            <a:r>
              <a:rPr lang="en-US" sz="2200" dirty="0" smtClean="0"/>
              <a:t> was 61%.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2015-16.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15" y="1562036"/>
            <a:ext cx="6392585" cy="43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4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90" y="106071"/>
            <a:ext cx="4675310" cy="6536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249" y="231201"/>
            <a:ext cx="4626852" cy="65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75" y="596900"/>
            <a:ext cx="77979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5663" cy="5494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77067" cy="5773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912897"/>
            <a:ext cx="5159007" cy="55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0132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smtClean="0"/>
              <a:t>Over </a:t>
            </a:r>
            <a:r>
              <a:rPr lang="en-US" sz="2200" b="1" smtClean="0"/>
              <a:t>3,900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6.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6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19" y="1254181"/>
            <a:ext cx="5599081" cy="51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8729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588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3,254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124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13" y="1112987"/>
            <a:ext cx="5607050" cy="238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43245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6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16%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0" y="1547223"/>
            <a:ext cx="5276850" cy="26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9320</TotalTime>
  <Words>1437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6,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6?</vt:lpstr>
      <vt:lpstr>Homelessness and Poverty Among Students in District 6</vt:lpstr>
      <vt:lpstr>Percentage of Homeless Students in Manhattan Districts </vt:lpstr>
      <vt:lpstr>Elementary Students Are Most At Risk</vt:lpstr>
      <vt:lpstr>Student Homelessness by Race and Ethnicity in District 6</vt:lpstr>
      <vt:lpstr>English Language Learners in District 6 </vt:lpstr>
      <vt:lpstr>Impacts of Student Homelessness </vt:lpstr>
      <vt:lpstr>Mid-Year School Transfers in District 6</vt:lpstr>
      <vt:lpstr>Chronic Absenteeism Among Homeless Students in District 6</vt:lpstr>
      <vt:lpstr>Chronic Absenteeism Among Homeless Students in District 6</vt:lpstr>
      <vt:lpstr>Suspensions of Homeless Students in District 6</vt:lpstr>
      <vt:lpstr>Additional Needs of Homeless Students in District 6</vt:lpstr>
      <vt:lpstr>Additional Needs of Students Experiencing Homelessness</vt:lpstr>
      <vt:lpstr>3rd–8th Grade State Math Test Proficiency Rates in District 6</vt:lpstr>
      <vt:lpstr>3rd–8th Grade State English Language Arts Test Proficiency Rates in District 6</vt:lpstr>
      <vt:lpstr>Providing Support and Identifying Opportunities </vt:lpstr>
      <vt:lpstr>Dropout Rates for Homeless Students in District 6 </vt:lpstr>
      <vt:lpstr>Graduation Rates for Homeless Students in District 6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560</cp:revision>
  <cp:lastPrinted>2017-09-18T19:32:46Z</cp:lastPrinted>
  <dcterms:created xsi:type="dcterms:W3CDTF">2016-02-09T16:48:50Z</dcterms:created>
  <dcterms:modified xsi:type="dcterms:W3CDTF">2017-11-13T14:42:04Z</dcterms:modified>
</cp:coreProperties>
</file>