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308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9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itlin Greer" initials="KG" lastIdx="2" clrIdx="0">
    <p:extLst/>
  </p:cmAuthor>
  <p:cmAuthor id="2" name="Kaitlin Greer" initials="KG [2]" lastIdx="1" clrIdx="1">
    <p:extLst/>
  </p:cmAuthor>
  <p:cmAuthor id="3" name="Kaitlin Greer" initials="KG [3]" lastIdx="1" clrIdx="2">
    <p:extLst/>
  </p:cmAuthor>
  <p:cmAuthor id="4" name="Kaitlin Greer" initials="KG [4]" lastIdx="1" clrIdx="3">
    <p:extLst/>
  </p:cmAuthor>
  <p:cmAuthor id="5" name="Kaitlin Greer" initials="KG [5]" lastIdx="1" clrIdx="4">
    <p:extLst/>
  </p:cmAuthor>
  <p:cmAuthor id="6" name="Kaitlin Greer" initials="KG [6]" lastIdx="1" clrIdx="5">
    <p:extLst/>
  </p:cmAuthor>
  <p:cmAuthor id="7" name="Kaitlin Greer" initials="KG [7]" lastIdx="1" clrIdx="6">
    <p:extLst/>
  </p:cmAuthor>
  <p:cmAuthor id="8" name="Kaitlin Greer" initials="KG [8]" lastIdx="1" clrIdx="7">
    <p:extLst/>
  </p:cmAuthor>
  <p:cmAuthor id="9" name="Kaitlin Greer" initials="KG [9]" lastIdx="1" clrIdx="8">
    <p:extLst/>
  </p:cmAuthor>
  <p:cmAuthor id="10" name="Kaitlin Greer" initials="KG [10]" lastIdx="1" clrIdx="9">
    <p:extLst/>
  </p:cmAuthor>
  <p:cmAuthor id="11" name="Kaitlin Greer" initials="KG [11]" lastIdx="1" clrIdx="10">
    <p:extLst/>
  </p:cmAuthor>
  <p:cmAuthor id="12" name="Kaitlin Greer" initials="KG [12]" lastIdx="1" clrIdx="11">
    <p:extLst/>
  </p:cmAuthor>
  <p:cmAuthor id="13" name="Kaitlin Greer" initials="KG [13]" lastIdx="1" clrIdx="12">
    <p:extLst/>
  </p:cmAuthor>
  <p:cmAuthor id="14" name="Kaitlin Greer" initials="KG [14]" lastIdx="1" clrIdx="13">
    <p:extLst/>
  </p:cmAuthor>
  <p:cmAuthor id="15" name="Kaitlin Greer" initials="KG [15]" lastIdx="1" clrIdx="14">
    <p:extLst/>
  </p:cmAuthor>
  <p:cmAuthor id="16" name="Kaitlin Greer" initials="KG [16]" lastIdx="1" clrIdx="15">
    <p:extLst/>
  </p:cmAuthor>
  <p:cmAuthor id="17" name="Kaitlin Greer" initials="KG [17]" lastIdx="1" clrIdx="16">
    <p:extLst/>
  </p:cmAuthor>
  <p:cmAuthor id="18" name="Kaitlin Greer" initials="KG [18]" lastIdx="1" clrIdx="17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42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672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4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9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District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5</a:t>
            </a: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, SY 2015–16</a:t>
            </a:r>
            <a:endParaRPr lang="en-US" sz="3000" b="1" cap="none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2226807" cy="127492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Percent of Homeless Students in Manhattan Districts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six school districts in Manhattan, District </a:t>
            </a:r>
            <a:r>
              <a:rPr lang="en-US" sz="2200" dirty="0"/>
              <a:t>5</a:t>
            </a:r>
            <a:r>
              <a:rPr lang="en-US" sz="2200" dirty="0" smtClean="0"/>
              <a:t> had the </a:t>
            </a:r>
            <a:r>
              <a:rPr lang="en-US" sz="2200" b="1" dirty="0" smtClean="0"/>
              <a:t>highest percent </a:t>
            </a:r>
            <a:r>
              <a:rPr lang="en-US" sz="2200" dirty="0" smtClean="0"/>
              <a:t>of homeless students enrolled at 18%.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50" y="1654292"/>
            <a:ext cx="6724650" cy="41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76289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Elementary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500" y="1114554"/>
            <a:ext cx="35941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 </a:t>
            </a:r>
            <a:r>
              <a:rPr lang="en-US" sz="2200" dirty="0" smtClean="0"/>
              <a:t>of homeless students in District </a:t>
            </a:r>
            <a:r>
              <a:rPr lang="en-US" sz="2200" dirty="0"/>
              <a:t>5</a:t>
            </a:r>
            <a:r>
              <a:rPr lang="en-US" sz="2200" dirty="0" smtClean="0"/>
              <a:t>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00" y="1114554"/>
            <a:ext cx="6985000" cy="435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and Hispanic students </a:t>
            </a:r>
            <a:br>
              <a:rPr lang="en-US" sz="2200" dirty="0" smtClean="0">
                <a:cs typeface="Founders Grotesk Regular"/>
              </a:rPr>
            </a:br>
            <a:r>
              <a:rPr lang="en-US" sz="2200" dirty="0" smtClean="0">
                <a:cs typeface="Founders Grotesk Regular"/>
              </a:rPr>
              <a:t>were most at risk of experiencing homelessness in District </a:t>
            </a:r>
            <a:r>
              <a:rPr lang="en-US" sz="2200" dirty="0">
                <a:cs typeface="Founders Grotesk Regular"/>
              </a:rPr>
              <a:t>5</a:t>
            </a:r>
            <a:r>
              <a:rPr lang="en-US" sz="2200" dirty="0" smtClean="0">
                <a:cs typeface="Founders Grotesk Regular"/>
              </a:rPr>
              <a:t>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Student Homelessness by Race and Ethnicity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0" y="1606530"/>
            <a:ext cx="7385050" cy="449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927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Learners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5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/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1 in 7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266" y="1325590"/>
            <a:ext cx="7582033" cy="426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Mid-Year School Transfers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5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3467100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26%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34%.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1275572"/>
            <a:ext cx="6330950" cy="40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</a:t>
            </a:r>
            <a:r>
              <a:rPr lang="en-US" sz="3800" b="1" dirty="0">
                <a:solidFill>
                  <a:srgbClr val="072C62"/>
                </a:solidFill>
                <a:cs typeface="Founders Grotesk Medium"/>
              </a:rPr>
              <a:t>5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11805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 smtClean="0"/>
              <a:t>Nearly half of students living in shelters were chronically absent in District </a:t>
            </a:r>
            <a:r>
              <a:rPr lang="en-US" sz="2200" b="1" dirty="0"/>
              <a:t>5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850" y="1200150"/>
            <a:ext cx="63373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5"/>
            <a:ext cx="11844594" cy="121539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5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</a:t>
            </a:r>
            <a:r>
              <a:rPr lang="en-US" sz="2200" dirty="0"/>
              <a:t>5</a:t>
            </a:r>
            <a:r>
              <a:rPr lang="en-US" sz="2200" dirty="0" smtClean="0"/>
              <a:t> </a:t>
            </a:r>
            <a:r>
              <a:rPr lang="en-US" sz="2200" b="1" dirty="0" smtClean="0"/>
              <a:t>ranks high compared to other districts </a:t>
            </a:r>
            <a:r>
              <a:rPr lang="en-US" sz="2200" dirty="0" smtClean="0"/>
              <a:t>in chronic absenteeism among homeless students citywide.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Suspensions of Homeless Students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i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5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</a:t>
            </a:r>
            <a:r>
              <a:rPr lang="en-US" sz="2200" smtClean="0"/>
              <a:t>students have </a:t>
            </a:r>
            <a:r>
              <a:rPr lang="en-US" sz="2200" dirty="0" smtClean="0"/>
              <a:t>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</a:t>
            </a:r>
            <a:r>
              <a:rPr lang="en-US" sz="2200" dirty="0"/>
              <a:t>5</a:t>
            </a:r>
            <a:r>
              <a:rPr lang="en-US" sz="2200" dirty="0" smtClean="0"/>
              <a:t>, </a:t>
            </a:r>
            <a:r>
              <a:rPr lang="en-US" sz="2200" b="1" dirty="0" smtClean="0"/>
              <a:t>the suspension rate for homeless students was 2.9%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850" y="1170447"/>
            <a:ext cx="67691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470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Homeless Students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5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1301" y="1549400"/>
            <a:ext cx="3682999" cy="17365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Compared to low-income housed students, homeless students were referred late for special education services at higher rates. 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78" y="1168400"/>
            <a:ext cx="7202893" cy="449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126107" cy="5309487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</a:t>
            </a:r>
          </a:p>
          <a:p>
            <a:pPr marL="0" indent="0">
              <a:buNone/>
            </a:pPr>
            <a:r>
              <a:rPr lang="en-US" sz="2200" dirty="0" smtClean="0"/>
              <a:t>SY 2015–16.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420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Math Test Proficiency Rates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5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192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</a:t>
            </a:r>
            <a:r>
              <a:rPr lang="en-US" sz="2200" dirty="0">
                <a:latin typeface="Helvetica"/>
                <a:cs typeface="Helvetica"/>
              </a:rPr>
              <a:t>5</a:t>
            </a:r>
            <a:r>
              <a:rPr lang="en-US" sz="2200" dirty="0" smtClean="0">
                <a:latin typeface="Helvetica"/>
                <a:cs typeface="Helvetica"/>
              </a:rPr>
              <a:t>, </a:t>
            </a:r>
            <a:r>
              <a:rPr lang="en-US" sz="2200" b="1" dirty="0" smtClean="0">
                <a:latin typeface="Helvetica"/>
                <a:cs typeface="Helvetica"/>
              </a:rPr>
              <a:t>less than 15% of homeless and formerly homeless students performed at or above grade level on the state math assessment</a:t>
            </a:r>
            <a:r>
              <a:rPr lang="en-US" sz="2200" dirty="0" smtClean="0">
                <a:latin typeface="Helvetica"/>
                <a:cs typeface="Helvetica"/>
              </a:rPr>
              <a:t>. 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773" y="1619267"/>
            <a:ext cx="7090428" cy="477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English Language Arts Test Proficiency Rates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5</a:t>
            </a: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38956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a quarter of homeless and formerly homeless students met the ELA proficiency benchmark.</a:t>
            </a:r>
            <a:endParaRPr lang="en-US" sz="24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328" y="1591282"/>
            <a:ext cx="6974672" cy="470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</a:t>
            </a:r>
            <a:r>
              <a:rPr lang="en-US" sz="2200" smtClean="0"/>
              <a:t>to those of low-income </a:t>
            </a:r>
            <a:r>
              <a:rPr lang="en-US" sz="2200" dirty="0" smtClean="0"/>
              <a:t>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Dropout Rates for Homeless Students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5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/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</a:t>
            </a:r>
            <a:r>
              <a:rPr lang="en-US" sz="2200" dirty="0"/>
              <a:t>5</a:t>
            </a:r>
            <a:r>
              <a:rPr lang="en-US" sz="2200" dirty="0" smtClean="0"/>
              <a:t>, homeless students not living in shelters were most at risk of dropping out.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903" y="1033782"/>
            <a:ext cx="7586098" cy="514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19224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Graduation Rates for Homeless Students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5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/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</a:t>
            </a:r>
            <a:r>
              <a:rPr lang="en-US" sz="2200" dirty="0"/>
              <a:t>5</a:t>
            </a:r>
            <a:r>
              <a:rPr lang="en-US" sz="2200" dirty="0" smtClean="0"/>
              <a:t> was 54%.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01" y="1562095"/>
            <a:ext cx="7076699" cy="481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 smtClean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151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52" y="207745"/>
            <a:ext cx="4714548" cy="6421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847" y="207745"/>
            <a:ext cx="4518753" cy="64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265" y="787400"/>
            <a:ext cx="7159414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8"/>
            <a:ext cx="3680944" cy="5443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57" y="565932"/>
            <a:ext cx="3274743" cy="59513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Citywide, pre-K enrollment improved by 17% for children who have been homeless. However, the majority of school districts </a:t>
            </a:r>
            <a:r>
              <a:rPr lang="en-US" sz="2200" b="1" dirty="0"/>
              <a:t>enrolled fewer homeless pre-K students than would be expected</a:t>
            </a:r>
            <a:r>
              <a:rPr lang="en-US" sz="2200" dirty="0"/>
              <a:t>.</a:t>
            </a: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30" y="849344"/>
            <a:ext cx="5270477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0132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2,300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5.</a:t>
            </a:r>
            <a:endParaRPr lang="en-US" sz="2200" dirty="0"/>
          </a:p>
          <a:p>
            <a:pPr marL="0" indent="0">
              <a:buNone/>
            </a:pP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4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9"/>
            <a:ext cx="11950700" cy="52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72C62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451" y="841889"/>
            <a:ext cx="5104049" cy="551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87292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Where Do Homeless Students Sleep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5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?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1,091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1,044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176 students lived in another temporary setting.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350" y="1057813"/>
            <a:ext cx="6140450" cy="25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43245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Homelessness and Poverty Among Students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5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18%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6%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850" y="1572188"/>
            <a:ext cx="5784850" cy="27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13504</TotalTime>
  <Words>1440</Words>
  <Application>Microsoft Macintosh PowerPoint</Application>
  <PresentationFormat>Widescreen</PresentationFormat>
  <Paragraphs>144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5,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5?</vt:lpstr>
      <vt:lpstr>Homelessness and Poverty Among Students in District 5</vt:lpstr>
      <vt:lpstr>Percent of Homeless Students in Manhattan Districts </vt:lpstr>
      <vt:lpstr>Elementary Students Are Most At Risk</vt:lpstr>
      <vt:lpstr>Student Homelessness by Race and Ethnicity in District 5</vt:lpstr>
      <vt:lpstr>English Language Learners in District 5 </vt:lpstr>
      <vt:lpstr>Impacts of Student Homelessness </vt:lpstr>
      <vt:lpstr>Mid-Year School Transfers in District 5</vt:lpstr>
      <vt:lpstr>Chronic Absenteeism Among Homeless Students in District 5</vt:lpstr>
      <vt:lpstr>Chronic Absenteeism Among Homeless Students in District 5</vt:lpstr>
      <vt:lpstr>Suspensions of Homeless Students in District 5</vt:lpstr>
      <vt:lpstr>Additional Needs of Homeless Students in District 5</vt:lpstr>
      <vt:lpstr>Additional Needs of Students Experiencing Homelessness</vt:lpstr>
      <vt:lpstr>3rd–8th Grade State Math Test Proficiency Rates in District 5</vt:lpstr>
      <vt:lpstr>3rd–8th Grade State English Language Arts Test Proficiency Rates in District 5</vt:lpstr>
      <vt:lpstr>Providing Support and Identifying Opportunities </vt:lpstr>
      <vt:lpstr>Dropout Rates for Homeless Students in District 5 </vt:lpstr>
      <vt:lpstr>Graduation Rates for Homeless Students in District 5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555</cp:revision>
  <cp:lastPrinted>2017-09-18T19:32:46Z</cp:lastPrinted>
  <dcterms:created xsi:type="dcterms:W3CDTF">2016-02-09T16:48:50Z</dcterms:created>
  <dcterms:modified xsi:type="dcterms:W3CDTF">2017-11-13T14:41:48Z</dcterms:modified>
</cp:coreProperties>
</file>