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8" r:id="rId20"/>
    <p:sldId id="303" r:id="rId21"/>
    <p:sldId id="275" r:id="rId22"/>
    <p:sldId id="292" r:id="rId23"/>
    <p:sldId id="286" r:id="rId24"/>
    <p:sldId id="276" r:id="rId25"/>
    <p:sldId id="301" r:id="rId26"/>
    <p:sldId id="307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89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488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f"/><Relationship Id="rId3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cs typeface="Founders Grotesk Medium"/>
              </a:rPr>
              <a:t>Student Homelessness in </a:t>
            </a:r>
            <a:br>
              <a:rPr lang="en-US" sz="5000" b="1" cap="none" dirty="0" smtClean="0">
                <a:cs typeface="Founders Grotesk Medium"/>
              </a:rPr>
            </a:br>
            <a:r>
              <a:rPr lang="en-US" sz="5000" b="1" cap="none" dirty="0" smtClean="0">
                <a:cs typeface="Founders Grotesk Medium"/>
              </a:rPr>
              <a:t>New York City Public Schools</a:t>
            </a:r>
            <a:r>
              <a:rPr lang="en-US" sz="6000" b="1" cap="none" dirty="0" smtClean="0">
                <a:cs typeface="Founders Grotesk Medium"/>
              </a:rPr>
              <a:t/>
            </a:r>
            <a:br>
              <a:rPr lang="en-US" sz="6000" b="1" cap="none" dirty="0" smtClean="0">
                <a:cs typeface="Founders Grotesk Medium"/>
              </a:rPr>
            </a:br>
            <a:r>
              <a:rPr lang="en-US" sz="3000" b="1" dirty="0" smtClean="0">
                <a:cs typeface="Founders Grotesk Medium"/>
              </a:rPr>
              <a:t>District 31, SY 2015–16</a:t>
            </a:r>
            <a:endParaRPr lang="en-US" sz="3000" b="1" cap="none" dirty="0"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2226807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Percent of Homeless Students in District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3327401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31 had the lowest percentage </a:t>
            </a:r>
            <a:r>
              <a:rPr lang="en-US" sz="2200" smtClean="0"/>
              <a:t>of homeless students among all city boroughs.</a:t>
            </a:r>
            <a:endParaRPr lang="en-US" sz="2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418" y="1073742"/>
            <a:ext cx="7685668" cy="48571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31.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97" y="955344"/>
            <a:ext cx="7950602" cy="50517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students were most at risk of experiencing homelessness in District 31.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Student Homelessness by Race and Ethnicity in District 31</a:t>
            </a:r>
            <a:endParaRPr lang="en-US" b="1" dirty="0"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37" y="1093755"/>
            <a:ext cx="7479676" cy="48291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English Language Learners in District 31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Over 10% </a:t>
            </a:r>
            <a:r>
              <a:rPr lang="en-US" sz="2200" dirty="0" smtClean="0"/>
              <a:t>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1070739"/>
            <a:ext cx="7530537" cy="4994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Mid-Year School Transfers in </a:t>
            </a:r>
            <a:r>
              <a:rPr lang="en-US" b="1" dirty="0" smtClean="0">
                <a:cs typeface="Founders Grotesk Medium"/>
              </a:rPr>
              <a:t>District 24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Almost 35%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61%.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1348493"/>
            <a:ext cx="6362700" cy="21798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5" y="3998535"/>
            <a:ext cx="3787110" cy="839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6440" y="343043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2010–11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69500" y="3410468"/>
            <a:ext cx="1482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2015–16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31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Almost two thirds of students living in shelters were chronically absent in District 31.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78470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95" y="1270257"/>
            <a:ext cx="6305105" cy="20693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Chronic Absenteeism Among Homeless Students in District 31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31 </a:t>
            </a:r>
            <a:r>
              <a:rPr lang="en-US" sz="2200" b="1" dirty="0" smtClean="0"/>
              <a:t>ranks high-moderate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Suspensions of Homeless Students </a:t>
            </a:r>
            <a:r>
              <a:rPr lang="en-US" b="1" dirty="0">
                <a:cs typeface="Founders Grotesk Medium"/>
              </a:rPr>
              <a:t>i</a:t>
            </a:r>
            <a:r>
              <a:rPr lang="en-US" b="1" dirty="0" smtClean="0">
                <a:cs typeface="Founders Grotesk Medium"/>
              </a:rPr>
              <a:t>n District 31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31, </a:t>
            </a:r>
            <a:r>
              <a:rPr lang="en-US" sz="2200" b="1" dirty="0" smtClean="0"/>
              <a:t>students living in shelters had the highest suspension rate at 6.9%.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877211"/>
            <a:ext cx="5778500" cy="118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21" y="1629456"/>
            <a:ext cx="6925229" cy="22477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Additional Needs of Homeless Students in District </a:t>
            </a:r>
            <a:r>
              <a:rPr lang="en-US" b="1" dirty="0" smtClean="0">
                <a:cs typeface="Founders Grotesk Medium"/>
              </a:rPr>
              <a:t>31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</a:t>
            </a:r>
            <a:r>
              <a:rPr lang="en-US" sz="2200" dirty="0" smtClean="0"/>
              <a:t>District 31, </a:t>
            </a:r>
            <a:r>
              <a:rPr lang="en-US" sz="2200" dirty="0"/>
              <a:t>a higher percentage of homeless students received IEP services late compared with low-income housed students.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600" y="1179116"/>
            <a:ext cx="6656875" cy="46327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231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316607" cy="5506802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Math Test Proficiency Rates in District 31</a:t>
            </a:r>
            <a:endParaRPr lang="en-US" b="1" dirty="0"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31, </a:t>
            </a:r>
            <a:r>
              <a:rPr lang="en-US" sz="2200" b="1" dirty="0" smtClean="0">
                <a:latin typeface="Helvetica"/>
                <a:cs typeface="Helvetica"/>
              </a:rPr>
              <a:t>one in five of all homeless students and one in four of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17" y="1130301"/>
            <a:ext cx="7642083" cy="50399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English Language Arts Test Proficiency Rates in District 31</a:t>
            </a:r>
            <a:endParaRPr lang="en-US" b="1" dirty="0"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406401" y="1516535"/>
            <a:ext cx="4152900" cy="50643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One in five of all homeless and less than one in three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1" y="1516535"/>
            <a:ext cx="7353298" cy="45558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to those 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Dropout Rates for Homeless Students in District 31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31 among homeless students was over two times the citywide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2" y="1167663"/>
            <a:ext cx="7454898" cy="48085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Graduation Rates for Homeless Students in District 31</a:t>
            </a:r>
            <a:br>
              <a:rPr lang="en-US" b="1" dirty="0" smtClean="0">
                <a:cs typeface="Founders Grotesk Medium"/>
              </a:rPr>
            </a:br>
            <a:r>
              <a:rPr lang="en-US" b="1" dirty="0" smtClean="0">
                <a:cs typeface="Founders Grotesk Medium"/>
              </a:rPr>
              <a:t> </a:t>
            </a: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31 was 58%.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62" y="1033695"/>
            <a:ext cx="7374937" cy="4795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48" y="114300"/>
            <a:ext cx="4325794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37" y="114300"/>
            <a:ext cx="4217633" cy="6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994" y="640015"/>
            <a:ext cx="7304927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8"/>
            <a:ext cx="3715663" cy="54948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164367" cy="5750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939755"/>
            <a:ext cx="5085930" cy="55991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2,700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31.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 smtClean="0"/>
              <a:t>13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Founders Grotesk Medium"/>
              </a:rPr>
              <a:t>Student Homelessness </a:t>
            </a:r>
            <a:r>
              <a:rPr lang="en-US" b="1" dirty="0" smtClean="0">
                <a:cs typeface="Founders Grotesk Medium"/>
              </a:rPr>
              <a:t>in District 31</a:t>
            </a:r>
            <a:endParaRPr lang="en-US" b="1" dirty="0"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625" y="1082599"/>
            <a:ext cx="5617152" cy="5163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Where Do Homeless Students Sleep in District 31?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922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1,696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165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50" y="1521440"/>
            <a:ext cx="6395750" cy="23996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Homelessness and Poverty Among Students in District 31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</a:t>
            </a:r>
            <a:r>
              <a:rPr lang="en-US" sz="2200" dirty="0"/>
              <a:t>4</a:t>
            </a:r>
            <a:r>
              <a:rPr lang="en-US" sz="2200" dirty="0" smtClean="0"/>
              <a:t>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3</a:t>
            </a:r>
            <a:r>
              <a:rPr lang="en-US" sz="2200" b="1" dirty="0" smtClean="0"/>
              <a:t>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93" y="1768830"/>
            <a:ext cx="6732907" cy="29682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9246</TotalTime>
  <Words>1448</Words>
  <Application>Microsoft Macintosh PowerPoint</Application>
  <PresentationFormat>Widescreen</PresentationFormat>
  <Paragraphs>145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31,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31?</vt:lpstr>
      <vt:lpstr>Homelessness and Poverty Among Students in District 31</vt:lpstr>
      <vt:lpstr>Percent of Homeless Students in District </vt:lpstr>
      <vt:lpstr>Young Students Are Most At Risk</vt:lpstr>
      <vt:lpstr>Student Homelessness by Race and Ethnicity in District 31</vt:lpstr>
      <vt:lpstr>English Language Learners in District 31 </vt:lpstr>
      <vt:lpstr>Impacts of Student Homelessness </vt:lpstr>
      <vt:lpstr>Mid-Year School Transfers in District 24</vt:lpstr>
      <vt:lpstr>Chronic Absenteeism Among Homeless Students in District 31</vt:lpstr>
      <vt:lpstr>Chronic Absenteeism Among Homeless Students in District 31</vt:lpstr>
      <vt:lpstr>Suspensions of Homeless Students in District 31</vt:lpstr>
      <vt:lpstr>Additional Needs of Homeless Students in District 31</vt:lpstr>
      <vt:lpstr>Additional Needs of Students Experiencing Homelessness</vt:lpstr>
      <vt:lpstr>3rd–8th Grade State Math Test Proficiency Rates in District 31</vt:lpstr>
      <vt:lpstr>3rd–8th Grade State English Language Arts Test Proficiency Rates in District 31</vt:lpstr>
      <vt:lpstr>Providing Support and Identifying Opportunities </vt:lpstr>
      <vt:lpstr>Dropout Rates for Homeless Students in District 31 </vt:lpstr>
      <vt:lpstr>Graduation Rates for Homeless Students in District 31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574</cp:revision>
  <cp:lastPrinted>2017-09-18T19:32:46Z</cp:lastPrinted>
  <dcterms:created xsi:type="dcterms:W3CDTF">2016-02-09T16:48:50Z</dcterms:created>
  <dcterms:modified xsi:type="dcterms:W3CDTF">2017-11-13T15:40:47Z</dcterms:modified>
</cp:coreProperties>
</file>