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1"/>
  </p:notesMasterIdLst>
  <p:handoutMasterIdLst>
    <p:handoutMasterId r:id="rId32"/>
  </p:handoutMasterIdLst>
  <p:sldIdLst>
    <p:sldId id="278" r:id="rId2"/>
    <p:sldId id="279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8" r:id="rId20"/>
    <p:sldId id="303" r:id="rId21"/>
    <p:sldId id="275" r:id="rId22"/>
    <p:sldId id="292" r:id="rId23"/>
    <p:sldId id="286" r:id="rId24"/>
    <p:sldId id="276" r:id="rId25"/>
    <p:sldId id="301" r:id="rId26"/>
    <p:sldId id="307" r:id="rId27"/>
    <p:sldId id="305" r:id="rId28"/>
    <p:sldId id="306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1544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8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5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tiff"/><Relationship Id="rId3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cs typeface="Founders Grotesk Medium"/>
              </a:rPr>
              <a:t>Student Homelessness in </a:t>
            </a:r>
            <a:br>
              <a:rPr lang="en-US" sz="5000" b="1" cap="none" dirty="0" smtClean="0">
                <a:cs typeface="Founders Grotesk Medium"/>
              </a:rPr>
            </a:br>
            <a:r>
              <a:rPr lang="en-US" sz="5000" b="1" cap="none" dirty="0" smtClean="0">
                <a:cs typeface="Founders Grotesk Medium"/>
              </a:rPr>
              <a:t>New York City Public Schools</a:t>
            </a:r>
            <a:r>
              <a:rPr lang="en-US" sz="6000" b="1" cap="none" dirty="0" smtClean="0">
                <a:cs typeface="Founders Grotesk Medium"/>
              </a:rPr>
              <a:t/>
            </a:r>
            <a:br>
              <a:rPr lang="en-US" sz="6000" b="1" cap="none" dirty="0" smtClean="0">
                <a:cs typeface="Founders Grotesk Medium"/>
              </a:rPr>
            </a:br>
            <a:r>
              <a:rPr lang="en-US" sz="3000" b="1" dirty="0" smtClean="0">
                <a:cs typeface="Founders Grotesk Medium"/>
              </a:rPr>
              <a:t>District 28, SY 2015–16</a:t>
            </a:r>
            <a:endParaRPr lang="en-US" sz="3000" b="1" cap="none" dirty="0"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99" y="236378"/>
            <a:ext cx="11513461" cy="1325722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Percentage of Homeless Students in Districts in Queens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seven school districts in Queens, District 28 had the </a:t>
            </a:r>
            <a:r>
              <a:rPr lang="en-US" sz="2200" b="1" dirty="0" smtClean="0"/>
              <a:t>3</a:t>
            </a:r>
            <a:r>
              <a:rPr lang="en-US" sz="2200" b="1" baseline="30000" dirty="0" smtClean="0"/>
              <a:t>rd</a:t>
            </a:r>
            <a:r>
              <a:rPr lang="en-US" sz="2200" b="1" dirty="0" smtClean="0"/>
              <a:t> lowest percentage </a:t>
            </a:r>
            <a:r>
              <a:rPr lang="en-US" sz="2200" dirty="0" smtClean="0"/>
              <a:t>of homeless students enrolled.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716" y="1210862"/>
            <a:ext cx="7599444" cy="44787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150224"/>
            <a:ext cx="31496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Elementary schools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percentage </a:t>
            </a:r>
            <a:r>
              <a:rPr lang="en-US" sz="2200" dirty="0" smtClean="0"/>
              <a:t>of homeless students in District 28.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442" y="1150224"/>
            <a:ext cx="7799157" cy="47425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Black students were most at risk of experiencing homelessness in District 28.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Student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Homelessness by Race and Ethnicity in </a:t>
            </a:r>
            <a:r>
              <a:rPr lang="en-US" b="1" dirty="0" smtClean="0">
                <a:cs typeface="Founders Grotesk Medium"/>
              </a:rPr>
              <a:t>District 24</a:t>
            </a:r>
            <a:endParaRPr lang="en-US" b="1" dirty="0"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300" y="1122195"/>
            <a:ext cx="7399681" cy="48865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4192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English Language Learners in District 28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smtClean="0"/>
              <a:t>One in five </a:t>
            </a:r>
            <a:r>
              <a:rPr lang="en-US" sz="2200" smtClean="0"/>
              <a:t>homeless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students were English Language Learners.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96" y="1069324"/>
            <a:ext cx="7475891" cy="48996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Mid-Year School Transfers in District 28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4296288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Over 20% of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transfer rate at 35%.</a:t>
            </a:r>
          </a:p>
          <a:p>
            <a:pPr marL="0" indent="0">
              <a:buNone/>
            </a:pPr>
            <a:endParaRPr lang="en-US" sz="2200" dirty="0" smtClean="0">
              <a:solidFill>
                <a:srgbClr val="FF0000"/>
              </a:solidFill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0" y="1373063"/>
            <a:ext cx="6362700" cy="21306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45" y="3998535"/>
            <a:ext cx="3787110" cy="839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6440" y="3430433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unders Grotesk Text" charset="0"/>
                <a:ea typeface="Founders Grotesk Text" charset="0"/>
                <a:cs typeface="Founders Grotesk Text" charset="0"/>
              </a:rPr>
              <a:t>SY 2010–11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71100" y="3410468"/>
            <a:ext cx="1380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unders Grotesk Text" charset="0"/>
                <a:ea typeface="Founders Grotesk Text" charset="0"/>
                <a:cs typeface="Founders Grotesk Text" charset="0"/>
              </a:rPr>
              <a:t>SY 2015–16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cs typeface="Founders Grotesk Medium"/>
              </a:rPr>
              <a:t>Chronic Absenteeism Among Homeless Students in District 28</a:t>
            </a:r>
            <a:endParaRPr lang="en-US" sz="3800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b="1" dirty="0" smtClean="0"/>
              <a:t>Over half of students living in shelters were chronically absent in District 28.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378470"/>
            <a:ext cx="5778500" cy="1185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900" y="1385379"/>
            <a:ext cx="5791200" cy="19541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6"/>
            <a:ext cx="11844594" cy="1626834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Chronic Absenteeism Among Homeless Students in District 28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28 </a:t>
            </a:r>
            <a:r>
              <a:rPr lang="en-US" sz="2200" b="1" dirty="0" smtClean="0"/>
              <a:t>ranks low-moderate </a:t>
            </a:r>
            <a:r>
              <a:rPr lang="en-US" sz="2200" dirty="0" smtClean="0"/>
              <a:t>for chronic absenteeism among homeless students compared </a:t>
            </a:r>
            <a:r>
              <a:rPr lang="en-US" sz="2200" dirty="0"/>
              <a:t>to other </a:t>
            </a:r>
            <a:r>
              <a:rPr lang="en-US" sz="2200" dirty="0" smtClean="0"/>
              <a:t>districts.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Suspensions of Homeless Students </a:t>
            </a:r>
            <a:r>
              <a:rPr lang="en-US" b="1" dirty="0">
                <a:cs typeface="Founders Grotesk Medium"/>
              </a:rPr>
              <a:t>i</a:t>
            </a:r>
            <a:r>
              <a:rPr lang="en-US" b="1" dirty="0" smtClean="0">
                <a:cs typeface="Founders Grotesk Medium"/>
              </a:rPr>
              <a:t>n District 28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28, </a:t>
            </a:r>
            <a:r>
              <a:rPr lang="en-US" sz="2200" b="1" dirty="0" smtClean="0"/>
              <a:t>students living in shelters had the highest suspension rate at 3.6%.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862781"/>
            <a:ext cx="5778500" cy="1185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1531382"/>
            <a:ext cx="6578600" cy="2331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02382"/>
            <a:ext cx="11390970" cy="13216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Additional Needs of Homeless Students in District </a:t>
            </a:r>
            <a:r>
              <a:rPr lang="en-US" b="1" dirty="0" smtClean="0">
                <a:cs typeface="Founders Grotesk Medium"/>
              </a:rPr>
              <a:t>28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1" y="1705196"/>
            <a:ext cx="4127499" cy="1939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In District </a:t>
            </a:r>
            <a:r>
              <a:rPr lang="en-US" sz="2200" dirty="0" smtClean="0"/>
              <a:t>28</a:t>
            </a:r>
            <a:r>
              <a:rPr lang="en-US" sz="2200" dirty="0" smtClean="0"/>
              <a:t>, </a:t>
            </a:r>
            <a:r>
              <a:rPr lang="en-US" sz="2200" dirty="0"/>
              <a:t>a higher percentage of homeless students received IEP services late compared </a:t>
            </a:r>
            <a:r>
              <a:rPr lang="en-US" sz="2200"/>
              <a:t>with </a:t>
            </a:r>
            <a:r>
              <a:rPr lang="en-US" sz="2200" smtClean="0"/>
              <a:t>housed </a:t>
            </a:r>
            <a:r>
              <a:rPr lang="en-US" sz="2200" dirty="0"/>
              <a:t>students.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406" y="1407114"/>
            <a:ext cx="6997263" cy="41767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2015–16.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78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4" y="990600"/>
            <a:ext cx="5353172" cy="5544675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SY 2015-16.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3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91692" y="6538944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SY 2015-16.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Math Test Proficiency Rates in District 28</a:t>
            </a:r>
            <a:endParaRPr lang="en-US" b="1" dirty="0"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5938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28, </a:t>
            </a:r>
            <a:r>
              <a:rPr lang="en-US" sz="2200" b="1" dirty="0" smtClean="0">
                <a:latin typeface="Helvetica"/>
                <a:cs typeface="Helvetica"/>
              </a:rPr>
              <a:t>less than a quarter of homeless and less than a third of formerly homeless students </a:t>
            </a:r>
            <a:r>
              <a:rPr lang="en-US" sz="2200" dirty="0" smtClean="0">
                <a:latin typeface="Helvetica"/>
                <a:cs typeface="Helvetica"/>
              </a:rPr>
              <a:t>met the proficiency benchmark in math. </a:t>
            </a: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8300" y="1162917"/>
            <a:ext cx="7464979" cy="479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3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rd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–8</a:t>
            </a:r>
            <a:r>
              <a:rPr lang="en-US" b="1" baseline="30000" dirty="0" smtClean="0">
                <a:solidFill>
                  <a:srgbClr val="072C62"/>
                </a:solidFill>
                <a:cs typeface="Founders Grotesk Medium"/>
              </a:rPr>
              <a:t>th</a:t>
            </a: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Grade State English Language Arts Test Proficiency Rates in </a:t>
            </a:r>
            <a:r>
              <a:rPr lang="en-US" b="1" dirty="0" smtClean="0">
                <a:cs typeface="Founders Grotesk Medium"/>
              </a:rPr>
              <a:t>District 24</a:t>
            </a:r>
            <a:endParaRPr lang="en-US" b="1" dirty="0"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279400" y="1516535"/>
            <a:ext cx="4152900" cy="506436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About a quarter of homeless </a:t>
            </a:r>
            <a:r>
              <a:rPr lang="en-US" sz="2400" dirty="0" smtClean="0">
                <a:latin typeface="Helvetica"/>
                <a:cs typeface="Helvetica"/>
              </a:rPr>
              <a:t>students met the proficiency benchmark in ELA. </a:t>
            </a: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solidFill>
                <a:srgbClr val="FF0000"/>
              </a:solidFill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292" y="1740260"/>
            <a:ext cx="7583686" cy="42541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graduation rates </a:t>
            </a:r>
            <a:r>
              <a:rPr lang="en-US" sz="2200" dirty="0"/>
              <a:t>for homeless students </a:t>
            </a:r>
            <a:r>
              <a:rPr lang="en-US" sz="2200" dirty="0" smtClean="0"/>
              <a:t>living in shelter during all of high </a:t>
            </a:r>
            <a:r>
              <a:rPr lang="en-US" sz="2200" dirty="0"/>
              <a:t>school </a:t>
            </a:r>
            <a:r>
              <a:rPr lang="en-US" sz="2200" dirty="0" smtClean="0"/>
              <a:t>were similar to those of low-income housed students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Dropout Rates for Homeless Students in District 28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The dropout rate in District 28 among homeless students was over one and a half </a:t>
            </a:r>
            <a:r>
              <a:rPr lang="en-US" sz="2200" smtClean="0"/>
              <a:t>points higher than </a:t>
            </a:r>
            <a:r>
              <a:rPr lang="en-US" sz="2200" dirty="0" smtClean="0"/>
              <a:t>the citywide rate.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147" y="1156260"/>
            <a:ext cx="7599053" cy="4927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298739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Graduation Rates for Homeless Students in District 28</a:t>
            </a:r>
            <a:br>
              <a:rPr lang="en-US" b="1" dirty="0" smtClean="0">
                <a:cs typeface="Founders Grotesk Medium"/>
              </a:rPr>
            </a:br>
            <a:r>
              <a:rPr lang="en-US" b="1" dirty="0" smtClean="0">
                <a:cs typeface="Founders Grotesk Medium"/>
              </a:rPr>
              <a:t> </a:t>
            </a: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28 was 69%.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468" y="1244106"/>
            <a:ext cx="7509530" cy="45851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</p:txBody>
      </p:sp>
    </p:spTree>
    <p:extLst>
      <p:ext uri="{BB962C8B-B14F-4D97-AF65-F5344CB8AC3E}">
        <p14:creationId xmlns:p14="http://schemas.microsoft.com/office/powerpoint/2010/main" val="12337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93" y="114300"/>
            <a:ext cx="4311304" cy="621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437" y="94971"/>
            <a:ext cx="4204233" cy="624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688" y="640015"/>
            <a:ext cx="7297539" cy="55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56" y="874458"/>
            <a:ext cx="3757144" cy="55562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807232"/>
            <a:ext cx="3227867" cy="5866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218" y="994270"/>
            <a:ext cx="5036412" cy="55446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Citywide, pre-K enrollment improved by 17%. However, the majority of school districts </a:t>
            </a:r>
            <a:r>
              <a:rPr lang="en-US" sz="2200" b="1" dirty="0" smtClean="0"/>
              <a:t>enrolled fewer homeless pre-K students than would </a:t>
            </a:r>
            <a:r>
              <a:rPr lang="en-US" sz="2200" b="1" dirty="0"/>
              <a:t>b</a:t>
            </a:r>
            <a:r>
              <a:rPr lang="en-US" sz="2200" b="1" dirty="0" smtClean="0"/>
              <a:t>e expected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3561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Over </a:t>
            </a:r>
            <a:r>
              <a:rPr lang="en-US" sz="2200" b="1" dirty="0" smtClean="0"/>
              <a:t>2,300 </a:t>
            </a:r>
            <a:r>
              <a:rPr lang="en-US" sz="2200" dirty="0" smtClean="0"/>
              <a:t>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28.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 smtClean="0"/>
              <a:t>13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8"/>
            <a:ext cx="11950700" cy="761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cs typeface="Founders Grotesk Medium"/>
              </a:rPr>
              <a:t>Student Homelessness </a:t>
            </a:r>
            <a:r>
              <a:rPr lang="en-US" b="1" dirty="0" smtClean="0">
                <a:cs typeface="Founders Grotesk Medium"/>
              </a:rPr>
              <a:t>in District 28</a:t>
            </a:r>
            <a:endParaRPr lang="en-US" b="1" dirty="0">
              <a:cs typeface="Founders Grotesk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001" y="1082599"/>
            <a:ext cx="5094400" cy="5163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6997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Where Do Homeless Students Sleep in District 28?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644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1,538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150 students lived in another temporary setting.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50" y="1829443"/>
            <a:ext cx="5556250" cy="21134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2966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Homelessness and Poverty Among Students in District 28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5% were 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</a:t>
            </a:r>
            <a:r>
              <a:rPr lang="en-US" sz="2200" b="1" dirty="0"/>
              <a:t>2</a:t>
            </a:r>
            <a:r>
              <a:rPr lang="en-US" sz="2200" b="1" dirty="0" smtClean="0"/>
              <a:t>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859" y="1691519"/>
            <a:ext cx="6460341" cy="28239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9344</TotalTime>
  <Words>1450</Words>
  <Application>Microsoft Macintosh PowerPoint</Application>
  <PresentationFormat>Widescreen</PresentationFormat>
  <Paragraphs>145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28,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28?</vt:lpstr>
      <vt:lpstr>Homelessness and Poverty Among Students in District 28</vt:lpstr>
      <vt:lpstr>Percentage of Homeless Students in Districts in Queens </vt:lpstr>
      <vt:lpstr>Young Students Are Most At Risk</vt:lpstr>
      <vt:lpstr>Student Homelessness by Race and Ethnicity in District 24</vt:lpstr>
      <vt:lpstr>English Language Learners in District 28 </vt:lpstr>
      <vt:lpstr>Impacts of Student Homelessness </vt:lpstr>
      <vt:lpstr>Mid-Year School Transfers in District 28</vt:lpstr>
      <vt:lpstr>Chronic Absenteeism Among Homeless Students in District 28</vt:lpstr>
      <vt:lpstr>Chronic Absenteeism Among Homeless Students in District 28</vt:lpstr>
      <vt:lpstr>Suspensions of Homeless Students in District 28</vt:lpstr>
      <vt:lpstr>Additional Needs of Homeless Students in District 28</vt:lpstr>
      <vt:lpstr>Additional Needs of Students Experiencing Homelessness</vt:lpstr>
      <vt:lpstr>3rd–8th Grade State Math Test Proficiency Rates in District 28</vt:lpstr>
      <vt:lpstr>3rd–8th Grade State English Language Arts Test Proficiency Rates in District 24</vt:lpstr>
      <vt:lpstr>Providing Support and Identifying Opportunities </vt:lpstr>
      <vt:lpstr>Dropout Rates for Homeless Students in District 28 </vt:lpstr>
      <vt:lpstr>Graduation Rates for Homeless Students in District 28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584</cp:revision>
  <cp:lastPrinted>2017-09-18T19:32:46Z</cp:lastPrinted>
  <dcterms:created xsi:type="dcterms:W3CDTF">2016-02-09T16:48:50Z</dcterms:created>
  <dcterms:modified xsi:type="dcterms:W3CDTF">2017-11-13T15:36:49Z</dcterms:modified>
</cp:coreProperties>
</file>