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itlin Greer" initials="KG" lastIdx="1" clrIdx="0">
    <p:extLst/>
  </p:cmAuthor>
  <p:cmAuthor id="2" name="Kaitlin Greer" initials="KG [2]" lastIdx="1" clrIdx="1">
    <p:extLst/>
  </p:cmAuthor>
  <p:cmAuthor id="3" name="Kaitlin Greer" initials="KG [3]" lastIdx="1" clrIdx="2">
    <p:extLst/>
  </p:cmAuthor>
  <p:cmAuthor id="4" name="Kaitlin Greer" initials="KG [4]" lastIdx="1" clrIdx="3">
    <p:extLst/>
  </p:cmAuthor>
  <p:cmAuthor id="5" name="Kaitlin Greer" initials="KG [5]" lastIdx="1" clrIdx="4">
    <p:extLst/>
  </p:cmAuthor>
  <p:cmAuthor id="6" name="Kaitlin Greer" initials="KG [6]" lastIdx="1" clrIdx="5">
    <p:extLst/>
  </p:cmAuthor>
  <p:cmAuthor id="7" name="Kaitlin Greer" initials="KG [7]" lastIdx="1" clrIdx="6">
    <p:extLst/>
  </p:cmAuthor>
  <p:cmAuthor id="8" name="Kaitlin Greer" initials="KG [8]" lastIdx="1" clrIdx="7">
    <p:extLst/>
  </p:cmAuthor>
  <p:cmAuthor id="9" name="Kaitlin Greer" initials="KG [9]" lastIdx="1" clrIdx="8">
    <p:extLst/>
  </p:cmAuthor>
  <p:cmAuthor id="10" name="Kaitlin Greer" initials="KG [10]" lastIdx="1" clrIdx="9">
    <p:extLst/>
  </p:cmAuthor>
  <p:cmAuthor id="11" name="Kaitlin Greer" initials="KG [11]" lastIdx="1" clrIdx="10">
    <p:extLst/>
  </p:cmAuthor>
  <p:cmAuthor id="12" name="Kaitlin Greer" initials="KG [12]" lastIdx="1" clrIdx="11">
    <p:extLst/>
  </p:cmAuthor>
  <p:cmAuthor id="13" name="Kaitlin Greer" initials="KG [13]" lastIdx="1" clrIdx="12">
    <p:extLst/>
  </p:cmAuthor>
  <p:cmAuthor id="14" name="Kaitlin Greer" initials="KG [14]" lastIdx="1" clrIdx="13">
    <p:extLst/>
  </p:cmAuthor>
  <p:cmAuthor id="15" name="Kaitlin Greer" initials="KG [15]" lastIdx="1" clrIdx="14">
    <p:extLst/>
  </p:cmAuthor>
  <p:cmAuthor id="16" name="Kaitlin Greer" initials="KG [16]" lastIdx="1" clrIdx="15">
    <p:extLst/>
  </p:cmAuthor>
  <p:cmAuthor id="17" name="Kaitlin Greer" initials="KG [17]" lastIdx="1" clrIdx="16">
    <p:extLst/>
  </p:cmAuthor>
  <p:cmAuthor id="18" name="Kaitlin Greer" initials="KG [18]" lastIdx="1" clrIdx="17">
    <p:extLst/>
  </p:cmAuthor>
  <p:cmAuthor id="19" name="Kaitlin Greer" initials="KG [19]" lastIdx="1" clrIdx="18">
    <p:extLst/>
  </p:cmAuthor>
  <p:cmAuthor id="20" name="Kaitlin Greer" initials="KG [20]" lastIdx="1" clrIdx="19">
    <p:extLst/>
  </p:cmAuthor>
  <p:cmAuthor id="21" name="Janice Tolbert" initials="JT" lastIdx="1" clrIdx="2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86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552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tiff"/><Relationship Id="rId3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1, SY 2015–16</a:t>
            </a:r>
            <a:endParaRPr lang="en-US" sz="3000" b="1" cap="none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2226807" cy="444500"/>
          </a:xfrm>
        </p:spPr>
        <p:txBody>
          <a:bodyPr>
            <a:noAutofit/>
          </a:bodyPr>
          <a:lstStyle/>
          <a:p>
            <a:r>
              <a:rPr lang="en-US" b="1" smtClean="0">
                <a:solidFill>
                  <a:srgbClr val="072C62"/>
                </a:solidFill>
                <a:cs typeface="Founders Grotesk Medium"/>
              </a:rPr>
              <a:t>Percentage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of Homeless Students in Manhattan Districts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</a:t>
            </a:r>
            <a:r>
              <a:rPr lang="en-US" sz="2200" smtClean="0"/>
              <a:t>six school </a:t>
            </a:r>
            <a:r>
              <a:rPr lang="en-US" sz="2200" dirty="0" smtClean="0"/>
              <a:t>districts in Manhattan, District 1 had the </a:t>
            </a:r>
            <a:r>
              <a:rPr lang="en-US" sz="2200" b="1" dirty="0" smtClean="0"/>
              <a:t>3</a:t>
            </a:r>
            <a:r>
              <a:rPr lang="en-US" sz="2200" b="1" baseline="30000" dirty="0" smtClean="0"/>
              <a:t>rd</a:t>
            </a:r>
            <a:r>
              <a:rPr lang="en-US" sz="2200" b="1" dirty="0" smtClean="0"/>
              <a:t> lowest percentage </a:t>
            </a:r>
            <a:r>
              <a:rPr lang="en-US" sz="2200" dirty="0" smtClean="0"/>
              <a:t>of homeless students enrolled.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950" y="1766564"/>
            <a:ext cx="6711950" cy="410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500" y="111455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Pre-K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1.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200" y="1114554"/>
            <a:ext cx="7150100" cy="421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Hispanic students </a:t>
            </a:r>
            <a:br>
              <a:rPr lang="en-US" sz="2200" dirty="0" smtClean="0">
                <a:cs typeface="Founders Grotesk Regular"/>
              </a:rPr>
            </a:br>
            <a:r>
              <a:rPr lang="en-US" sz="2200" dirty="0" smtClean="0">
                <a:cs typeface="Founders Grotesk Regular"/>
              </a:rPr>
              <a:t>were most at risk of experiencing homelessness in District 1.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Student Homelessness by Race and Ethnicity in District 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0" y="1706396"/>
            <a:ext cx="7067550" cy="42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7"/>
            <a:ext cx="11950700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Learners in District 1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1 in 6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62" y="1315441"/>
            <a:ext cx="7396838" cy="41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9"/>
            <a:ext cx="11639549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Mid-Year School Transfers in District 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3467100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>
                <a:cs typeface="Helvetica"/>
              </a:rPr>
              <a:t>O</a:t>
            </a:r>
            <a:r>
              <a:rPr lang="en-US" sz="2200" b="1" dirty="0" smtClean="0">
                <a:cs typeface="Helvetica"/>
              </a:rPr>
              <a:t>ver 1 in 5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30%.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961" y="1040622"/>
            <a:ext cx="72263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1"/>
            <a:ext cx="12153411" cy="393700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1</a:t>
            </a:r>
            <a:endParaRPr lang="en-US" sz="3800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Students living in shelters </a:t>
            </a:r>
            <a:br>
              <a:rPr lang="en-US" sz="2200" b="1" dirty="0" smtClean="0"/>
            </a:br>
            <a:r>
              <a:rPr lang="en-US" sz="2200" b="1" dirty="0" smtClean="0"/>
              <a:t>were most likely to be chronically absent in District 1.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0" y="1327150"/>
            <a:ext cx="71501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3937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1 </a:t>
            </a:r>
            <a:r>
              <a:rPr lang="en-US" sz="2200" b="1" dirty="0" smtClean="0"/>
              <a:t>ranks in the middle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dirty="0" smtClean="0"/>
              <a:t>for chronic absenteeism among homeless students citywide.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n District 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Similar to citywide trends, </a:t>
            </a:r>
            <a:r>
              <a:rPr lang="en-US" sz="2200" b="1" dirty="0" smtClean="0"/>
              <a:t>students in shelters are</a:t>
            </a:r>
            <a:r>
              <a:rPr lang="en-US" sz="2200" dirty="0" smtClean="0"/>
              <a:t> </a:t>
            </a:r>
            <a:r>
              <a:rPr lang="en-US" sz="2200" b="1" dirty="0" smtClean="0"/>
              <a:t>most at risk of school suspension</a:t>
            </a:r>
            <a:r>
              <a:rPr lang="en-US" sz="2200" dirty="0" smtClean="0"/>
              <a:t>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1316497"/>
            <a:ext cx="72644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Homeless Students in District 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7"/>
            <a:ext cx="4127499" cy="1266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In District 1, homeless students received IEP services later than housed, free lunch students.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51" y="1403984"/>
            <a:ext cx="7066548" cy="426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126107" cy="5309487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</a:t>
            </a:r>
          </a:p>
          <a:p>
            <a:pPr marL="0" indent="0">
              <a:buNone/>
            </a:pPr>
            <a:r>
              <a:rPr lang="en-US" sz="2200" dirty="0" smtClean="0"/>
              <a:t>SY 2015–16.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Math Test Proficiency Rates in District 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1, </a:t>
            </a:r>
            <a:r>
              <a:rPr lang="en-US" sz="2200" b="1" dirty="0" smtClean="0">
                <a:latin typeface="Helvetica"/>
                <a:cs typeface="Helvetica"/>
              </a:rPr>
              <a:t>less than a quarter of all </a:t>
            </a:r>
            <a:r>
              <a:rPr lang="en-US" sz="2200" b="1" smtClean="0">
                <a:latin typeface="Helvetica"/>
                <a:cs typeface="Helvetica"/>
              </a:rPr>
              <a:t>homeless and </a:t>
            </a:r>
            <a:r>
              <a:rPr lang="en-US" sz="2200" b="1" dirty="0" smtClean="0">
                <a:latin typeface="Helvetica"/>
                <a:cs typeface="Helvetica"/>
              </a:rPr>
              <a:t>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229" y="1593868"/>
            <a:ext cx="6844460" cy="463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English Language Arts Test Proficiency Rates in District 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38956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a third of currently 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985" y="1638957"/>
            <a:ext cx="6868800" cy="46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the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to that 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Dropout Rates for Homeless Students in District 1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1 among homeless students was almost three times the citywide rate.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507" y="1033782"/>
            <a:ext cx="7153893" cy="486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Graduation Rates for Homeless Students in District 1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1 was 51%.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809" y="1627605"/>
            <a:ext cx="7033491" cy="47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 smtClean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0" y="266700"/>
            <a:ext cx="4860543" cy="648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266700"/>
            <a:ext cx="51054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73" y="101600"/>
            <a:ext cx="866002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624" y="942337"/>
            <a:ext cx="3669762" cy="5427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020" y="6502528"/>
            <a:ext cx="8119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5020" y="6502528"/>
            <a:ext cx="8119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53267" cy="5912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 for children who have been homeless.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65" y="994270"/>
            <a:ext cx="5023016" cy="542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891" y="581539"/>
            <a:ext cx="6466609" cy="5487380"/>
          </a:xfrm>
          <a:prstGeom prst="rect">
            <a:avLst/>
          </a:prstGeom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102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/>
              <a:t>1</a:t>
            </a:r>
            <a:r>
              <a:rPr lang="en-US" sz="2200" b="1" dirty="0" smtClean="0"/>
              <a:t>,400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1.</a:t>
            </a:r>
            <a:endParaRPr lang="en-US" sz="2200" dirty="0"/>
          </a:p>
          <a:p>
            <a:pPr marL="0" indent="0">
              <a:buNone/>
            </a:pP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6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9"/>
            <a:ext cx="11950700" cy="52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72C62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in District 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45719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Where Do Homeless Students Sleep in District 1?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570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805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92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700" y="1823140"/>
            <a:ext cx="6545299" cy="2641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7"/>
            <a:ext cx="127889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Homelessness and Poverty Among Students in District 1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12</a:t>
            </a:r>
            <a:r>
              <a:rPr lang="en-US" sz="2200" smtClean="0"/>
              <a:t>% were </a:t>
            </a:r>
            <a:r>
              <a:rPr lang="en-US" sz="2200" dirty="0" smtClean="0"/>
              <a:t>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4%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400" y="1672522"/>
            <a:ext cx="6369050" cy="29088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8763</TotalTime>
  <Words>1426</Words>
  <Application>Microsoft Macintosh PowerPoint</Application>
  <PresentationFormat>Widescreen</PresentationFormat>
  <Paragraphs>144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1,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1?</vt:lpstr>
      <vt:lpstr>Homelessness and Poverty Among Students in District 1</vt:lpstr>
      <vt:lpstr>Percentage of Homeless Students in Manhattan Districts </vt:lpstr>
      <vt:lpstr>Young Students Are Most At Risk</vt:lpstr>
      <vt:lpstr>Student Homelessness by Race and Ethnicity in District 1</vt:lpstr>
      <vt:lpstr>English Language Learners in District 1 </vt:lpstr>
      <vt:lpstr>Impacts of Student Homelessness </vt:lpstr>
      <vt:lpstr>Mid-Year School Transfers in District 1</vt:lpstr>
      <vt:lpstr>Chronic Absenteeism Among Homeless Students in District 1</vt:lpstr>
      <vt:lpstr>Chronic Absenteeism Among Homeless Students in District 1</vt:lpstr>
      <vt:lpstr>Suspensions of Homeless Students in District 1</vt:lpstr>
      <vt:lpstr>Additional Needs of Homeless Students in District 1</vt:lpstr>
      <vt:lpstr>Additional Needs of Students Experiencing Homelessness</vt:lpstr>
      <vt:lpstr>3rd–8th Grade State Math Test Proficiency Rates in District 1</vt:lpstr>
      <vt:lpstr>3rd–8th Grade State English Language Arts Test Proficiency Rates in District 1</vt:lpstr>
      <vt:lpstr>Providing Support and Identifying Opportunities </vt:lpstr>
      <vt:lpstr>Dropout Rates for Homeless Students in District 1 </vt:lpstr>
      <vt:lpstr>Graduation Rates for Homeless Students in District 1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548</cp:revision>
  <cp:lastPrinted>2017-09-18T19:32:46Z</cp:lastPrinted>
  <dcterms:created xsi:type="dcterms:W3CDTF">2016-02-09T16:48:50Z</dcterms:created>
  <dcterms:modified xsi:type="dcterms:W3CDTF">2017-11-13T14:40:00Z</dcterms:modified>
</cp:coreProperties>
</file>