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279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07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36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800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tiff"/><Relationship Id="rId3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cs typeface="Founders Grotesk Medium"/>
              </a:rPr>
              <a:t>Student Homelessness in </a:t>
            </a:r>
            <a:br>
              <a:rPr lang="en-US" sz="5000" b="1" cap="none" dirty="0" smtClean="0">
                <a:cs typeface="Founders Grotesk Medium"/>
              </a:rPr>
            </a:br>
            <a:r>
              <a:rPr lang="en-US" sz="5000" b="1" cap="none" dirty="0" smtClean="0">
                <a:cs typeface="Founders Grotesk Medium"/>
              </a:rPr>
              <a:t>New York City Public Schools</a:t>
            </a:r>
            <a:r>
              <a:rPr lang="en-US" sz="6000" b="1" cap="none" dirty="0" smtClean="0">
                <a:cs typeface="Founders Grotesk Medium"/>
              </a:rPr>
              <a:t/>
            </a:r>
            <a:br>
              <a:rPr lang="en-US" sz="6000" b="1" cap="none" dirty="0" smtClean="0">
                <a:cs typeface="Founders Grotesk Medium"/>
              </a:rPr>
            </a:br>
            <a:r>
              <a:rPr lang="en-US" sz="3000" b="1" dirty="0" smtClean="0">
                <a:cs typeface="Founders Grotesk Medium"/>
              </a:rPr>
              <a:t>District 19, SY 2015–16</a:t>
            </a:r>
            <a:endParaRPr lang="en-US" sz="3000" b="1" cap="none" dirty="0"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1315701" cy="1325722"/>
          </a:xfrm>
        </p:spPr>
        <p:txBody>
          <a:bodyPr>
            <a:noAutofit/>
          </a:bodyPr>
          <a:lstStyle/>
          <a:p>
            <a:r>
              <a:rPr lang="en-US" b="1" smtClean="0">
                <a:cs typeface="Founders Grotesk Medium"/>
              </a:rPr>
              <a:t>Percentage </a:t>
            </a:r>
            <a:r>
              <a:rPr lang="en-US" b="1" dirty="0" smtClean="0">
                <a:cs typeface="Founders Grotesk Medium"/>
              </a:rPr>
              <a:t>of Homeless Students in Districts </a:t>
            </a:r>
            <a:r>
              <a:rPr lang="en-US" b="1" smtClean="0">
                <a:cs typeface="Founders Grotesk Medium"/>
              </a:rPr>
              <a:t>in Brooklyn</a:t>
            </a:r>
            <a:r>
              <a:rPr lang="en-US" b="1" dirty="0" smtClean="0">
                <a:cs typeface="Founders Grotesk Medium"/>
              </a:rPr>
              <a:t/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twelve school districts in Brooklyn, District 19 had the </a:t>
            </a:r>
            <a:r>
              <a:rPr lang="en-US" sz="2200" b="1" dirty="0" smtClean="0"/>
              <a:t>3</a:t>
            </a:r>
            <a:r>
              <a:rPr lang="en-US" sz="2200" b="1" baseline="30000" dirty="0" smtClean="0"/>
              <a:t>rd</a:t>
            </a:r>
            <a:r>
              <a:rPr lang="en-US" sz="2200" b="1" dirty="0" smtClean="0"/>
              <a:t> highest percentage </a:t>
            </a:r>
            <a:r>
              <a:rPr lang="en-US" sz="2200" dirty="0" smtClean="0"/>
              <a:t>of homeless students enrolled.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98" y="1358900"/>
            <a:ext cx="7439178" cy="43617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19.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989383"/>
            <a:ext cx="7670799" cy="46806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Black and students identifying as another race or ethnicity were most at risk of experiencing homelessness in District 19.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Student Homelessness by Race and Ethnicity in District 19</a:t>
            </a:r>
            <a:endParaRPr lang="en-US" b="1" dirty="0"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1" y="1190478"/>
            <a:ext cx="7454898" cy="4473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English Language </a:t>
            </a:r>
            <a:r>
              <a:rPr lang="en-US" b="1" dirty="0" smtClean="0">
                <a:cs typeface="Founders Grotesk Medium"/>
              </a:rPr>
              <a:t>Learners in District 19</a:t>
            </a:r>
            <a:r>
              <a:rPr lang="en-US" b="1" dirty="0" smtClean="0">
                <a:solidFill>
                  <a:srgbClr val="FF0000"/>
                </a:solidFill>
                <a:cs typeface="Founders Grotesk Medium"/>
              </a:rPr>
              <a:t/>
            </a:r>
            <a:br>
              <a:rPr lang="en-US" b="1" dirty="0" smtClean="0">
                <a:solidFill>
                  <a:srgbClr val="FF0000"/>
                </a:solidFill>
                <a:cs typeface="Founders Grotesk Medium"/>
              </a:rPr>
            </a:br>
            <a:endParaRPr lang="en-US" b="1" dirty="0">
              <a:solidFill>
                <a:srgbClr val="FF0000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15% </a:t>
            </a:r>
            <a:r>
              <a:rPr lang="en-US" sz="2200" dirty="0" smtClean="0"/>
              <a:t>of</a:t>
            </a:r>
            <a:r>
              <a:rPr lang="en-US" sz="2200" b="1" dirty="0" smtClean="0"/>
              <a:t>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60" y="1180026"/>
            <a:ext cx="7386197" cy="46170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Mid-Year School Transfers in District 19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42962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Over a quarter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35%.</a:t>
            </a:r>
          </a:p>
          <a:p>
            <a:pPr marL="0" indent="0">
              <a:buNone/>
            </a:pPr>
            <a:endParaRPr lang="en-US" sz="2200" dirty="0" smtClean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1410883"/>
            <a:ext cx="6362700" cy="2055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45" y="3998535"/>
            <a:ext cx="3787110" cy="839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6440" y="3430433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2010–11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09200" y="3410468"/>
            <a:ext cx="1342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Founders Grotesk Text" charset="0"/>
                <a:ea typeface="Founders Grotesk Text" charset="0"/>
                <a:cs typeface="Founders Grotesk Text" charset="0"/>
              </a:rPr>
              <a:t>SY 2015–16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cs typeface="Founders Grotesk Medium"/>
              </a:rPr>
              <a:t>Chronic Absenteeism Among Homeless Students in District 19</a:t>
            </a:r>
            <a:endParaRPr lang="en-US" sz="3800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dirty="0" smtClean="0"/>
              <a:t>Over half of students living in shelters were chronically absent in District 19.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55" y="3358083"/>
            <a:ext cx="5778500" cy="118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11" y="1511805"/>
            <a:ext cx="6135589" cy="18073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Chronic Absenteeism Among Homeless Students in District 19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19 </a:t>
            </a:r>
            <a:r>
              <a:rPr lang="en-US" sz="2200" b="1" dirty="0" smtClean="0"/>
              <a:t>ranks moderate-high </a:t>
            </a:r>
            <a:r>
              <a:rPr lang="en-US" sz="2200" dirty="0" smtClean="0"/>
              <a:t>for chronic absenteeism among homeless students compared </a:t>
            </a:r>
            <a:r>
              <a:rPr lang="en-US" sz="2200" dirty="0"/>
              <a:t>to other </a:t>
            </a:r>
            <a:r>
              <a:rPr lang="en-US" sz="2200" dirty="0" smtClean="0"/>
              <a:t>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Suspensions of Homeless Students </a:t>
            </a:r>
            <a:r>
              <a:rPr lang="en-US" b="1" dirty="0">
                <a:cs typeface="Founders Grotesk Medium"/>
              </a:rPr>
              <a:t>i</a:t>
            </a:r>
            <a:r>
              <a:rPr lang="en-US" b="1" dirty="0" smtClean="0">
                <a:cs typeface="Founders Grotesk Medium"/>
              </a:rPr>
              <a:t>n District 19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19, </a:t>
            </a:r>
            <a:r>
              <a:rPr lang="en-US" sz="2200" b="1" dirty="0" smtClean="0"/>
              <a:t>students living in shelters had the highest suspension rate at 5.2%.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970022"/>
            <a:ext cx="5778500" cy="1185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1535547"/>
            <a:ext cx="6578600" cy="23230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216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Additional Needs of Homeless Students in District 19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1939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In District 19, homeless students received IEP services late at a rate 20 points higher than that of than low-income housed students.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211" y="1257300"/>
            <a:ext cx="7544488" cy="43687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370477" cy="5562600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SY 2015-16.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Math Test Proficiency Rates in District 19</a:t>
            </a:r>
            <a:endParaRPr lang="en-US" b="1" dirty="0"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19, </a:t>
            </a:r>
            <a:r>
              <a:rPr lang="en-US" sz="2200" b="1" dirty="0" smtClean="0">
                <a:latin typeface="Helvetica"/>
                <a:cs typeface="Helvetica"/>
              </a:rPr>
              <a:t>less than one in six all and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1384300"/>
            <a:ext cx="7756660" cy="46024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English Language Arts Test Proficiency Rates in District 19</a:t>
            </a:r>
            <a:endParaRPr lang="en-US" b="1" dirty="0"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279400" y="1516535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Only 15% </a:t>
            </a:r>
            <a:r>
              <a:rPr lang="en-US" sz="2400" b="1" smtClean="0">
                <a:latin typeface="Helvetica"/>
                <a:cs typeface="Helvetica"/>
              </a:rPr>
              <a:t>of all </a:t>
            </a:r>
            <a:r>
              <a:rPr lang="en-US" sz="2400" b="1" dirty="0" smtClean="0">
                <a:latin typeface="Helvetica"/>
                <a:cs typeface="Helvetica"/>
              </a:rPr>
              <a:t>homeless and 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1496445"/>
            <a:ext cx="7505700" cy="44752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to those of 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Dropout Rates for Homeless Students in District 19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19 among homeless students was almost two and a half times the citywide rate.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505" y="1033782"/>
            <a:ext cx="7513194" cy="4485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Graduation Rates for Homeless Students in District 19</a:t>
            </a:r>
            <a:br>
              <a:rPr lang="en-US" b="1" dirty="0" smtClean="0">
                <a:cs typeface="Founders Grotesk Medium"/>
              </a:rPr>
            </a:br>
            <a:r>
              <a:rPr lang="en-US" b="1" dirty="0" smtClean="0">
                <a:cs typeface="Founders Grotesk Medium"/>
              </a:rPr>
              <a:t> </a:t>
            </a: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19 was 54%.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46" y="1158270"/>
            <a:ext cx="7436553" cy="46710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04" y="114300"/>
            <a:ext cx="4289481" cy="621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59" y="114300"/>
            <a:ext cx="4173989" cy="624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758" y="640015"/>
            <a:ext cx="7237400" cy="55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7"/>
            <a:ext cx="3788461" cy="56025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202467" cy="5819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0" y="878804"/>
            <a:ext cx="5118100" cy="5634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Citywide, pre-K enrollment improved by 17%. However, the majority of school districts </a:t>
            </a:r>
            <a:r>
              <a:rPr lang="en-US" sz="2200" b="1" dirty="0" smtClean="0"/>
              <a:t>enrolled fewer homeless pre-K students than would </a:t>
            </a:r>
            <a:r>
              <a:rPr lang="en-US" sz="2200" b="1" dirty="0"/>
              <a:t>b</a:t>
            </a:r>
            <a:r>
              <a:rPr lang="en-US" sz="2200" b="1" dirty="0" smtClean="0"/>
              <a:t>e expected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356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3,400</a:t>
            </a:r>
            <a:r>
              <a:rPr lang="en-US" sz="2200" dirty="0" smtClean="0"/>
              <a:t> 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19.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/>
              <a:t>5</a:t>
            </a:r>
            <a:r>
              <a:rPr lang="en-US" sz="2200" b="1" dirty="0" smtClean="0"/>
              <a:t>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8"/>
            <a:ext cx="11950700" cy="761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cs typeface="Founders Grotesk Medium"/>
              </a:rPr>
              <a:t>Student Homelessness </a:t>
            </a:r>
            <a:r>
              <a:rPr lang="en-US" b="1" dirty="0" smtClean="0">
                <a:cs typeface="Founders Grotesk Medium"/>
              </a:rPr>
              <a:t>in District 19</a:t>
            </a:r>
            <a:endParaRPr lang="en-US" b="1" dirty="0"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818" y="1082599"/>
            <a:ext cx="5328766" cy="5163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Where Do Homeless Students Sleep in District 19?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1,676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1,575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182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31" y="1513712"/>
            <a:ext cx="6408769" cy="2395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Homelessness and Poverty Among Students in District 19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14%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</a:t>
            </a:r>
            <a:r>
              <a:rPr lang="en-US" sz="2200" b="1" dirty="0"/>
              <a:t>5</a:t>
            </a:r>
            <a:r>
              <a:rPr lang="en-US" sz="2200" b="1" dirty="0" smtClean="0"/>
              <a:t>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341" y="1685264"/>
            <a:ext cx="6444859" cy="28301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9436</TotalTime>
  <Words>1459</Words>
  <Application>Microsoft Macintosh PowerPoint</Application>
  <PresentationFormat>Widescreen</PresentationFormat>
  <Paragraphs>145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19,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19?</vt:lpstr>
      <vt:lpstr>Homelessness and Poverty Among Students in District 19</vt:lpstr>
      <vt:lpstr>Percentage of Homeless Students in Districts in Brooklyn </vt:lpstr>
      <vt:lpstr>Young Students Are Most At Risk</vt:lpstr>
      <vt:lpstr>Student Homelessness by Race and Ethnicity in District 19</vt:lpstr>
      <vt:lpstr>English Language Learners in District 19 </vt:lpstr>
      <vt:lpstr>Impacts of Student Homelessness </vt:lpstr>
      <vt:lpstr>Mid-Year School Transfers in District 19</vt:lpstr>
      <vt:lpstr>Chronic Absenteeism Among Homeless Students in District 19</vt:lpstr>
      <vt:lpstr>Chronic Absenteeism Among Homeless Students in District 19</vt:lpstr>
      <vt:lpstr>Suspensions of Homeless Students in District 19</vt:lpstr>
      <vt:lpstr>Additional Needs of Homeless Students in District 19</vt:lpstr>
      <vt:lpstr>Additional Needs of Students Experiencing Homelessness</vt:lpstr>
      <vt:lpstr>3rd–8th Grade State Math Test Proficiency Rates in District 19</vt:lpstr>
      <vt:lpstr>3rd–8th Grade State English Language Arts Test Proficiency Rates in District 19</vt:lpstr>
      <vt:lpstr>Providing Support and Identifying Opportunities </vt:lpstr>
      <vt:lpstr>Dropout Rates for Homeless Students in District 19 </vt:lpstr>
      <vt:lpstr>Graduation Rates for Homeless Students in District 19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583</cp:revision>
  <cp:lastPrinted>2017-09-18T19:32:46Z</cp:lastPrinted>
  <dcterms:created xsi:type="dcterms:W3CDTF">2016-02-09T16:48:50Z</dcterms:created>
  <dcterms:modified xsi:type="dcterms:W3CDTF">2017-11-08T18:41:36Z</dcterms:modified>
</cp:coreProperties>
</file>