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8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8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856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f"/><Relationship Id="rId3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16,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2226807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Percentage of Homeless Students in Districts in </a:t>
            </a:r>
            <a:r>
              <a:rPr lang="en-US" b="1" dirty="0" smtClean="0">
                <a:cs typeface="Founders Grotesk Medium"/>
              </a:rPr>
              <a:t>Brooklyn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/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twelve school districts in Brooklyn, District 16 had the </a:t>
            </a:r>
            <a:r>
              <a:rPr lang="en-US" sz="2200" b="1" dirty="0" smtClean="0"/>
              <a:t>2</a:t>
            </a:r>
            <a:r>
              <a:rPr lang="en-US" sz="2200" b="1" baseline="30000" dirty="0" smtClean="0"/>
              <a:t>nd</a:t>
            </a:r>
            <a:r>
              <a:rPr lang="en-US" sz="2200" b="1" dirty="0" smtClean="0"/>
              <a:t> highest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06" y="1295400"/>
            <a:ext cx="7265893" cy="4260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Middle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16.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652" y="1150224"/>
            <a:ext cx="7975047" cy="4630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Students who identify as part of another ethnic or racial group were most at risk of experiencing homelessness in District 16.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16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85" y="1216806"/>
            <a:ext cx="8092736" cy="45616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16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Five percent 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83" y="1180026"/>
            <a:ext cx="7714913" cy="48270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16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Over a quarter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29%.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410730"/>
            <a:ext cx="6362700" cy="20553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3537821"/>
            <a:ext cx="58166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16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Nearly half of students living in shelters were chronically absent in District 16.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0" y="3432385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95" y="1605230"/>
            <a:ext cx="6439005" cy="1734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16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16 </a:t>
            </a:r>
            <a:r>
              <a:rPr lang="en-US" sz="2200" b="1" dirty="0" smtClean="0"/>
              <a:t>ranks high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16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16, </a:t>
            </a:r>
            <a:r>
              <a:rPr lang="en-US" sz="2200" b="1" dirty="0" smtClean="0"/>
              <a:t>students living in shelters had the highest suspension rate at 4.4%.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970022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1529583"/>
            <a:ext cx="6578600" cy="2334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</a:t>
            </a:r>
            <a:r>
              <a:rPr lang="en-US" b="1" dirty="0" smtClean="0">
                <a:cs typeface="Founders Grotesk Medium"/>
              </a:rPr>
              <a:t>16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</a:t>
            </a:r>
            <a:r>
              <a:rPr lang="en-US" sz="2200" dirty="0" smtClean="0"/>
              <a:t>16, </a:t>
            </a:r>
            <a:r>
              <a:rPr lang="en-US" sz="2200" dirty="0"/>
              <a:t>a higher percentage of homeless students received IEP services late compared with low-income housed students.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06" y="1266799"/>
            <a:ext cx="6997263" cy="4457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1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456307" cy="5651500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16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16, </a:t>
            </a:r>
            <a:r>
              <a:rPr lang="en-US" sz="2200" b="1" dirty="0" smtClean="0">
                <a:latin typeface="Helvetica"/>
                <a:cs typeface="Helvetica"/>
              </a:rPr>
              <a:t>about one in five all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19" y="1193800"/>
            <a:ext cx="7557380" cy="49936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16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20% </a:t>
            </a:r>
            <a:r>
              <a:rPr lang="en-US" sz="2400" b="1" smtClean="0">
                <a:latin typeface="Helvetica"/>
                <a:cs typeface="Helvetica"/>
              </a:rPr>
              <a:t>of all </a:t>
            </a:r>
            <a:r>
              <a:rPr lang="en-US" sz="2400" b="1" dirty="0" smtClean="0">
                <a:latin typeface="Helvetica"/>
                <a:cs typeface="Helvetica"/>
              </a:rPr>
              <a:t>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625600"/>
            <a:ext cx="7302499" cy="4507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</a:t>
            </a:r>
            <a:r>
              <a:rPr lang="en-US" sz="2200" smtClean="0"/>
              <a:t>to those </a:t>
            </a:r>
            <a:r>
              <a:rPr lang="en-US" sz="2200" dirty="0" smtClean="0"/>
              <a:t>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16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16 among homeless students was over two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51" y="1164302"/>
            <a:ext cx="7555449" cy="4880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16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16 was 46%.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68" y="1211266"/>
            <a:ext cx="7771359" cy="47577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23" y="139700"/>
            <a:ext cx="4297444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913" y="139700"/>
            <a:ext cx="4171881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73" y="640015"/>
            <a:ext cx="7337369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839988" cy="5678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78903" cy="5958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813920"/>
            <a:ext cx="5200230" cy="5725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1,300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16.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4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16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11" y="1082599"/>
            <a:ext cx="5512780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16?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754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477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93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10" y="1738934"/>
            <a:ext cx="6401290" cy="2398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16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17%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6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36" y="1672523"/>
            <a:ext cx="6854464" cy="2988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9279</TotalTime>
  <Words>1424</Words>
  <Application>Microsoft Macintosh PowerPoint</Application>
  <PresentationFormat>Widescreen</PresentationFormat>
  <Paragraphs>142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16,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16?</vt:lpstr>
      <vt:lpstr>Homelessness and Poverty Among Students in District 16</vt:lpstr>
      <vt:lpstr>Percentage of Homeless Students in Districts in Brooklyn </vt:lpstr>
      <vt:lpstr>Young Students Are Most At Risk</vt:lpstr>
      <vt:lpstr>Student Homelessness by Race and Ethnicity in District 16</vt:lpstr>
      <vt:lpstr>English Language Learners in District 16 </vt:lpstr>
      <vt:lpstr>Impacts of Student Homelessness </vt:lpstr>
      <vt:lpstr>Mid-Year School Transfers in District 16</vt:lpstr>
      <vt:lpstr>Chronic Absenteeism Among Homeless Students in District 16</vt:lpstr>
      <vt:lpstr>Chronic Absenteeism Among Homeless Students in District 16</vt:lpstr>
      <vt:lpstr>Suspensions of Homeless Students in District 16</vt:lpstr>
      <vt:lpstr>Additional Needs of Homeless Students in District 16</vt:lpstr>
      <vt:lpstr>Additional Needs of Students Experiencing Homelessness</vt:lpstr>
      <vt:lpstr>3rd–8th Grade State Math Test Proficiency Rates in District 16</vt:lpstr>
      <vt:lpstr>3rd–8th Grade State English Language Arts Test Proficiency Rates in District 16</vt:lpstr>
      <vt:lpstr>Providing Support and Identifying Opportunities </vt:lpstr>
      <vt:lpstr>Dropout Rates for Homeless Students in District 16 </vt:lpstr>
      <vt:lpstr>Graduation Rates for Homeless Students in District 16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580</cp:revision>
  <cp:lastPrinted>2017-09-18T19:32:46Z</cp:lastPrinted>
  <dcterms:created xsi:type="dcterms:W3CDTF">2016-02-09T16:48:50Z</dcterms:created>
  <dcterms:modified xsi:type="dcterms:W3CDTF">2017-11-13T15:29:49Z</dcterms:modified>
</cp:coreProperties>
</file>